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  <p:sldMasterId id="2147483720" r:id="rId3"/>
  </p:sldMasterIdLst>
  <p:notesMasterIdLst>
    <p:notesMasterId r:id="rId49"/>
  </p:notesMasterIdLst>
  <p:sldIdLst>
    <p:sldId id="256" r:id="rId4"/>
    <p:sldId id="258" r:id="rId5"/>
    <p:sldId id="257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4" r:id="rId34"/>
    <p:sldId id="287" r:id="rId35"/>
    <p:sldId id="288" r:id="rId36"/>
    <p:sldId id="306" r:id="rId37"/>
    <p:sldId id="289" r:id="rId38"/>
    <p:sldId id="290" r:id="rId39"/>
    <p:sldId id="297" r:id="rId40"/>
    <p:sldId id="296" r:id="rId41"/>
    <p:sldId id="291" r:id="rId42"/>
    <p:sldId id="294" r:id="rId43"/>
    <p:sldId id="298" r:id="rId44"/>
    <p:sldId id="301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2B2"/>
    <a:srgbClr val="008080"/>
    <a:srgbClr val="0080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3A2F0-B64A-40C6-8A35-A5BEE3E17D83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3AE3D-C88D-4CF6-9E7A-94E3D06DB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8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4D0B55-7DC9-4A74-BD36-AB1B2AF6C4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18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C80E-C55C-4C10-97BE-87984C81E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63793-6444-4C17-98A8-B319A2A3D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E9895-EC97-4F35-ADF8-DC60C3DD8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5F2AD-6A04-4D59-BBC6-253D5E08A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B6059-8835-4E51-A3F3-E68F2F4E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12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3758-EAE4-4231-9318-920FC7371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4F618-67CA-4F74-B953-D672A7AC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812FA-4514-41BF-B518-7F65EF5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50DA-4BE9-4931-82C3-83EF8D7D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C771B-BE41-4B91-9129-A567D75F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7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F4383-7852-45A7-B3C8-B0173BEC4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05708-C22C-4B33-B792-2FC592176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68830-C7BE-45AB-88F2-F1940414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63A7-A72C-4E2E-87BD-9F2D33D2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CD54F-8B87-4AB2-919E-D0C8E0E6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3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96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21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1429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644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128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153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6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8C1F-F9C4-453A-B2A0-E7386466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5611-BAB1-4BEB-A1FC-E90F33ECF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F6CD3-724F-40DC-8E4F-EA3DE8239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A5311-C2A2-4646-93FF-8A0156B3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51BD0-13D9-4E76-91E6-83F70458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4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322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9875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449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132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12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25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61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93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6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CFC2-DF0D-48C3-BFAC-CEC56747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59AD9-1C0C-4E9D-9164-2A00932FE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8F79F-0E4F-44AA-8DDA-773CCA04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C11A-E0B4-4E16-8694-0AE945C8A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A3245-347B-41F4-868F-8B08AF40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880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752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94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322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4827-F364-4E05-A640-755C58BE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C69C-F324-43E6-ABE9-8E36DD5F5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6783E-DFB4-4350-BB2A-19D08E4C8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14A6E-8997-4FB3-8D2A-F0B3898D7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99C16-D8D5-4289-86B2-97DD4CC7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D095E-E59E-4488-A4C9-6C7A290E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B7093-ADC5-47F3-92E6-CCEC3D01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D799C-3A59-4CE0-8DE1-5AC48E75F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B3E62-176A-474D-9D80-AC30A2E76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019BB-0F51-4FB4-955F-0439D14D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2D85B-1BC2-4247-9117-F75CBFCD7D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EDFB2C-FA67-4E8E-9CE9-CA7C14751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4B45C-B3DA-44E1-A554-0CAB1D14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6FCE1-C100-44EE-8A28-D47A1A6D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9104C-6AAA-44E3-8E0D-4A062EBA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D99A30-ED5D-42CD-B9BA-7A2AC5C03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1FE3-C3BA-45B5-B5DA-D1AF05C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104F6-F7DD-47A9-991E-3FED59F07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8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8992C-238A-4740-B20E-7A2EBA5E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358C6-C0DF-45C4-A7DB-7D82CD92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A21F7-6A9A-4899-A006-911BF104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8BE5-A1FF-45CC-B749-B1C7BF7B7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6B1-E625-4A11-9802-EC21DE9F0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295F2-AE7E-474C-B7C0-6ABD4B50C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BA104-62A9-4E02-8849-A9316384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8527C-C2FA-49DF-84E7-54808844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2CB05-DCA0-4575-90A6-D0E46BBD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6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C1964-E4B4-452F-A3E8-EB200748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BC9E4-5794-4E29-8AE4-5FD33C32A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FF7A3-FD4E-45FF-89B9-2E90366F0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0446F-1AF4-481A-9354-EC0D952DA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B74AC-D35B-45CD-A40A-5239D655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54DEE-EE9A-4CD6-908B-9D301C6F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29BFD-4DBF-4DF0-B326-C29EEEAF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F1F89-998C-4851-B016-14B7CFF9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82F47-C3C0-4EB7-9A70-9C75A9CB5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0E4F2-3194-44D4-8977-F323963D5215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D380-59F2-40A0-AEAD-4D73EF4D3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0F696-5B53-49F3-B1AD-7D030CB83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14F12-FB92-476F-9AD7-97560220B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8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5ECEA-1695-420A-A5A9-B322044BCEE0}" type="datetimeFigureOut">
              <a:rPr lang="en-GB" smtClean="0"/>
              <a:t>24/04/2018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4426F-7354-406C-AE6B-EA8D2AE003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53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A8513-E79C-4347-8146-ED4DF62BFC37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FB5C7-FDE4-46C4-93F8-CBB102D61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27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4F51EF-35EA-4CB2-A2A1-939C75B3628A}"/>
              </a:ext>
            </a:extLst>
          </p:cNvPr>
          <p:cNvSpPr txBox="1"/>
          <p:nvPr/>
        </p:nvSpPr>
        <p:spPr>
          <a:xfrm>
            <a:off x="1383323" y="1477108"/>
            <a:ext cx="9425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“Changes call for innovation, and innovation leads to progress.”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FF50A-CEC9-4306-B3B9-D56681DEB929}"/>
              </a:ext>
            </a:extLst>
          </p:cNvPr>
          <p:cNvSpPr txBox="1"/>
          <p:nvPr/>
        </p:nvSpPr>
        <p:spPr>
          <a:xfrm>
            <a:off x="8234286" y="4965895"/>
            <a:ext cx="2414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Li Keqiang</a:t>
            </a:r>
          </a:p>
        </p:txBody>
      </p:sp>
    </p:spTree>
    <p:extLst>
      <p:ext uri="{BB962C8B-B14F-4D97-AF65-F5344CB8AC3E}">
        <p14:creationId xmlns:p14="http://schemas.microsoft.com/office/powerpoint/2010/main" val="305184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EC5C4D-4BFF-49F3-A757-234D90818C10}"/>
              </a:ext>
            </a:extLst>
          </p:cNvPr>
          <p:cNvSpPr txBox="1"/>
          <p:nvPr/>
        </p:nvSpPr>
        <p:spPr>
          <a:xfrm>
            <a:off x="407836" y="275893"/>
            <a:ext cx="77958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Time Consuming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Poor Customer Understanding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Indecisive Future Steps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Less Productive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3FB0C-7E80-4F05-B978-B56C15EE4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829" y="2753778"/>
            <a:ext cx="3830335" cy="2609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4536F-BDB2-48D6-98A9-306784FAA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72" y="4733534"/>
            <a:ext cx="3496331" cy="1966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049B1F-AD66-4366-BF23-3FFCC30BF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024" y="-6447"/>
            <a:ext cx="4552948" cy="2959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838B7-E3F5-48FA-BE28-9BD2B2C5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82" y="4058312"/>
            <a:ext cx="2529724" cy="26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2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3972663" y="2921169"/>
            <a:ext cx="42466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989541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E3F2E2-0132-4777-8886-205D795EC347}"/>
              </a:ext>
            </a:extLst>
          </p:cNvPr>
          <p:cNvSpPr txBox="1"/>
          <p:nvPr/>
        </p:nvSpPr>
        <p:spPr>
          <a:xfrm>
            <a:off x="1291883" y="1720840"/>
            <a:ext cx="96082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An analytics tool compatible of emotion analysis, suggestion extraction and success prediction!</a:t>
            </a:r>
          </a:p>
        </p:txBody>
      </p:sp>
    </p:spTree>
    <p:extLst>
      <p:ext uri="{BB962C8B-B14F-4D97-AF65-F5344CB8AC3E}">
        <p14:creationId xmlns:p14="http://schemas.microsoft.com/office/powerpoint/2010/main" val="411436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1FCC0B-0033-466A-8D58-F98C1AD084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2" t="5161" r="13995" b="9272"/>
          <a:stretch/>
        </p:blipFill>
        <p:spPr>
          <a:xfrm>
            <a:off x="119270" y="1755913"/>
            <a:ext cx="4373217" cy="5102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F0FEA-CA88-4014-9C58-BB54B37B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6" r="14733"/>
          <a:stretch/>
        </p:blipFill>
        <p:spPr>
          <a:xfrm>
            <a:off x="8327410" y="276156"/>
            <a:ext cx="2875723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9424F-80D5-4CD5-8252-243DE4F13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09" y="2352324"/>
            <a:ext cx="2295525" cy="1990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39E3AC-FC3B-4A3E-A108-C83C7B9AE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5" y="49280"/>
            <a:ext cx="2619375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477A8-763B-435F-80CB-4DE08F250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32" y="4343049"/>
            <a:ext cx="3067478" cy="251495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92D626-4A1F-4D05-A9EC-065C2A229AD8}"/>
              </a:ext>
            </a:extLst>
          </p:cNvPr>
          <p:cNvCxnSpPr>
            <a:cxnSpLocks/>
          </p:cNvCxnSpPr>
          <p:nvPr/>
        </p:nvCxnSpPr>
        <p:spPr>
          <a:xfrm flipV="1">
            <a:off x="5448106" y="1646584"/>
            <a:ext cx="1684475" cy="178241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E8D9C7-DF3A-4596-A89C-28E59CE5BC5C}"/>
              </a:ext>
            </a:extLst>
          </p:cNvPr>
          <p:cNvCxnSpPr/>
          <p:nvPr/>
        </p:nvCxnSpPr>
        <p:spPr>
          <a:xfrm flipV="1">
            <a:off x="5481573" y="3745002"/>
            <a:ext cx="2146849" cy="742122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62F9E39-2DC5-46A2-B695-9E9131F4395E}"/>
              </a:ext>
            </a:extLst>
          </p:cNvPr>
          <p:cNvCxnSpPr>
            <a:cxnSpLocks/>
          </p:cNvCxnSpPr>
          <p:nvPr/>
        </p:nvCxnSpPr>
        <p:spPr>
          <a:xfrm>
            <a:off x="5481903" y="5335480"/>
            <a:ext cx="2036497" cy="571834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4EBBEA-8FBB-4132-B5FC-CD11A7023600}"/>
              </a:ext>
            </a:extLst>
          </p:cNvPr>
          <p:cNvSpPr/>
          <p:nvPr/>
        </p:nvSpPr>
        <p:spPr>
          <a:xfrm rot="10800000">
            <a:off x="3670969" y="756320"/>
            <a:ext cx="2619375" cy="203200"/>
          </a:xfrm>
          <a:prstGeom prst="rightArrow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4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8B3BC0-30B5-4227-8304-50F32CBBD295}"/>
              </a:ext>
            </a:extLst>
          </p:cNvPr>
          <p:cNvSpPr txBox="1"/>
          <p:nvPr/>
        </p:nvSpPr>
        <p:spPr>
          <a:xfrm>
            <a:off x="332701" y="1495033"/>
            <a:ext cx="689291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Less Time Consuming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Clear Customer Understanding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More Stable Future Steps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Better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6A9E1-18AA-4BC2-AAD2-865A7B403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8783"/>
            <a:ext cx="1952090" cy="2481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02A4A-C9D3-425E-BD85-3893130F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129" y="3681640"/>
            <a:ext cx="2971800" cy="280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04A504-6B90-472A-A4C5-BAA485B84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88" y="1614714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01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posalDemonstrationVideo">
            <a:hlinkClick r:id="" action="ppaction://media"/>
            <a:extLst>
              <a:ext uri="{FF2B5EF4-FFF2-40B4-BE49-F238E27FC236}">
                <a16:creationId xmlns:a16="http://schemas.microsoft.com/office/drawing/2014/main" id="{A7E3B1D7-8F68-4144-933B-10742928F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3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2820103" y="2921169"/>
            <a:ext cx="65517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59349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1C8C2-566E-4CAC-89F1-6858F0A6F19B}"/>
              </a:ext>
            </a:extLst>
          </p:cNvPr>
          <p:cNvSpPr txBox="1"/>
          <p:nvPr/>
        </p:nvSpPr>
        <p:spPr>
          <a:xfrm>
            <a:off x="264655" y="114110"/>
            <a:ext cx="11662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Level System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63550-B27F-4182-8F82-6E65BAA4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80" y="1222106"/>
            <a:ext cx="8383641" cy="59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11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1C8C2-566E-4CAC-89F1-6858F0A6F19B}"/>
              </a:ext>
            </a:extLst>
          </p:cNvPr>
          <p:cNvSpPr txBox="1"/>
          <p:nvPr/>
        </p:nvSpPr>
        <p:spPr>
          <a:xfrm>
            <a:off x="264655" y="114110"/>
            <a:ext cx="11662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Level System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63550-B27F-4182-8F82-6E65BAA4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81" y="1222106"/>
            <a:ext cx="8383639" cy="59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112FCF-BD7A-4B92-B0CC-465B5FF98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94"/>
            <a:ext cx="12192000" cy="65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1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CE38DB-A001-4BC7-A465-C736355F2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8814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3F049-4590-4D64-920B-122653A3C422}"/>
              </a:ext>
            </a:extLst>
          </p:cNvPr>
          <p:cNvSpPr txBox="1"/>
          <p:nvPr/>
        </p:nvSpPr>
        <p:spPr>
          <a:xfrm>
            <a:off x="2965939" y="5345723"/>
            <a:ext cx="6260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Proposal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4C515-B783-4E51-918F-21396C806862}"/>
              </a:ext>
            </a:extLst>
          </p:cNvPr>
          <p:cNvSpPr txBox="1"/>
          <p:nvPr/>
        </p:nvSpPr>
        <p:spPr>
          <a:xfrm>
            <a:off x="553330" y="732583"/>
            <a:ext cx="110853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ANALYSYS OF SOCIAL MEDIA FEEDBACK TO GAIN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 FOR BUSINESS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3741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1C8C2-566E-4CAC-89F1-6858F0A6F19B}"/>
              </a:ext>
            </a:extLst>
          </p:cNvPr>
          <p:cNvSpPr txBox="1"/>
          <p:nvPr/>
        </p:nvSpPr>
        <p:spPr>
          <a:xfrm>
            <a:off x="264655" y="114110"/>
            <a:ext cx="11662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Level System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63550-B27F-4182-8F82-6E65BAA4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81" y="1222106"/>
            <a:ext cx="8383639" cy="59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2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4C00F9-88DC-4B15-AFF1-2CD695572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02" y="646044"/>
            <a:ext cx="11768397" cy="556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8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C4AA5B-962D-419F-92F3-9C7AF15AA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65" y="2395744"/>
            <a:ext cx="7439025" cy="4133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8FCFD-0344-4C36-821E-C381775B3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7672" r="5557"/>
          <a:stretch/>
        </p:blipFill>
        <p:spPr>
          <a:xfrm>
            <a:off x="0" y="3727"/>
            <a:ext cx="6599582" cy="23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11C8C2-566E-4CAC-89F1-6858F0A6F19B}"/>
              </a:ext>
            </a:extLst>
          </p:cNvPr>
          <p:cNvSpPr txBox="1"/>
          <p:nvPr/>
        </p:nvSpPr>
        <p:spPr>
          <a:xfrm>
            <a:off x="264655" y="114110"/>
            <a:ext cx="116626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Level System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63550-B27F-4182-8F82-6E65BAA4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81" y="1222106"/>
            <a:ext cx="8383639" cy="595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18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6693A-2300-4894-9CD9-2C501398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48" y="62479"/>
            <a:ext cx="8256104" cy="67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2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ED8FCA-40A9-4FB9-B48B-1594B97CC4C8}"/>
              </a:ext>
            </a:extLst>
          </p:cNvPr>
          <p:cNvSpPr txBox="1"/>
          <p:nvPr/>
        </p:nvSpPr>
        <p:spPr>
          <a:xfrm>
            <a:off x="480968" y="149965"/>
            <a:ext cx="4660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F96F7-D256-4FBD-8F49-AE966694C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66" y="1330531"/>
            <a:ext cx="10313269" cy="5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6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4A61AE-E7CB-497C-8E9B-15EE5C5855E6}"/>
              </a:ext>
            </a:extLst>
          </p:cNvPr>
          <p:cNvSpPr txBox="1"/>
          <p:nvPr/>
        </p:nvSpPr>
        <p:spPr>
          <a:xfrm>
            <a:off x="480969" y="149965"/>
            <a:ext cx="44090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Uniqueness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76222-9B73-48D7-8E5C-C4B0706AA9D0}"/>
              </a:ext>
            </a:extLst>
          </p:cNvPr>
          <p:cNvSpPr txBox="1"/>
          <p:nvPr/>
        </p:nvSpPr>
        <p:spPr>
          <a:xfrm>
            <a:off x="480969" y="1379577"/>
            <a:ext cx="1121754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8080"/>
                </a:solidFill>
              </a:rPr>
              <a:t>Ability to understand what customer feels about the product precisely.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8080"/>
                </a:solidFill>
              </a:rPr>
              <a:t>Able to extract suggestions in a time saving manner.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8080"/>
                </a:solidFill>
              </a:rPr>
              <a:t>Able to take more concrete future decisions.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008080"/>
                </a:solidFill>
              </a:rPr>
              <a:t>Ability to use for any enterprise using social media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444097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EEBF35-CFB6-4E18-86EB-558358051E38}"/>
              </a:ext>
            </a:extLst>
          </p:cNvPr>
          <p:cNvSpPr txBox="1"/>
          <p:nvPr/>
        </p:nvSpPr>
        <p:spPr>
          <a:xfrm>
            <a:off x="414708" y="322243"/>
            <a:ext cx="36272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D454B-B882-4BC0-A7AD-4BA17403643C}"/>
              </a:ext>
            </a:extLst>
          </p:cNvPr>
          <p:cNvGrpSpPr/>
          <p:nvPr/>
        </p:nvGrpSpPr>
        <p:grpSpPr>
          <a:xfrm>
            <a:off x="3661693" y="1709530"/>
            <a:ext cx="4868615" cy="4544875"/>
            <a:chOff x="3560693" y="1789043"/>
            <a:chExt cx="4868615" cy="45448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550FF4-F5DF-491C-8C28-5DED7A9CDBAF}"/>
                </a:ext>
              </a:extLst>
            </p:cNvPr>
            <p:cNvGrpSpPr/>
            <p:nvPr/>
          </p:nvGrpSpPr>
          <p:grpSpPr>
            <a:xfrm>
              <a:off x="3560693" y="1789043"/>
              <a:ext cx="4868615" cy="4544875"/>
              <a:chOff x="9525" y="0"/>
              <a:chExt cx="3762375" cy="36099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49C8C1C-96BF-4A0F-B455-43BEE28E0E52}"/>
                  </a:ext>
                </a:extLst>
              </p:cNvPr>
              <p:cNvSpPr/>
              <p:nvPr/>
            </p:nvSpPr>
            <p:spPr>
              <a:xfrm>
                <a:off x="847725" y="0"/>
                <a:ext cx="2000250" cy="1943100"/>
              </a:xfrm>
              <a:prstGeom prst="ellipse">
                <a:avLst/>
              </a:prstGeom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365D76A-61DD-43BE-AAE6-8626222E7B2E}"/>
                  </a:ext>
                </a:extLst>
              </p:cNvPr>
              <p:cNvSpPr/>
              <p:nvPr/>
            </p:nvSpPr>
            <p:spPr>
              <a:xfrm>
                <a:off x="1800225" y="866775"/>
                <a:ext cx="1971675" cy="1914525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DB168F8-A55A-44CD-AE62-72B53401E894}"/>
                  </a:ext>
                </a:extLst>
              </p:cNvPr>
              <p:cNvSpPr/>
              <p:nvPr/>
            </p:nvSpPr>
            <p:spPr>
              <a:xfrm>
                <a:off x="9525" y="895350"/>
                <a:ext cx="1981200" cy="190500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CA4E7E-71CC-4B5D-94C2-9A95F8899D2D}"/>
                  </a:ext>
                </a:extLst>
              </p:cNvPr>
              <p:cNvSpPr/>
              <p:nvPr/>
            </p:nvSpPr>
            <p:spPr>
              <a:xfrm>
                <a:off x="847725" y="1704975"/>
                <a:ext cx="1924050" cy="1905000"/>
              </a:xfrm>
              <a:prstGeom prst="ellipse">
                <a:avLst/>
              </a:prstGeom>
              <a:noFill/>
              <a:ln w="57150"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D8B1655A-83B1-497A-A79B-792D388DC7DF}"/>
                </a:ext>
              </a:extLst>
            </p:cNvPr>
            <p:cNvSpPr txBox="1"/>
            <p:nvPr/>
          </p:nvSpPr>
          <p:spPr>
            <a:xfrm>
              <a:off x="5258926" y="2265716"/>
              <a:ext cx="1472149" cy="56361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Preprocessing</a:t>
              </a: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235958E2-FBC8-452C-8D42-95152C1ECF4B}"/>
                </a:ext>
              </a:extLst>
            </p:cNvPr>
            <p:cNvSpPr txBox="1"/>
            <p:nvPr/>
          </p:nvSpPr>
          <p:spPr>
            <a:xfrm>
              <a:off x="3704685" y="3779674"/>
              <a:ext cx="1279645" cy="56361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Emotional Analysis</a:t>
              </a: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52BB7793-9CC9-4E7E-8931-AFC690CA8AB9}"/>
                </a:ext>
              </a:extLst>
            </p:cNvPr>
            <p:cNvSpPr txBox="1"/>
            <p:nvPr/>
          </p:nvSpPr>
          <p:spPr>
            <a:xfrm>
              <a:off x="5258925" y="5288612"/>
              <a:ext cx="1472150" cy="56361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Rating Measurement</a:t>
              </a: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AD2A06ED-A1BC-435A-985F-AF5A1D7A2D23}"/>
                </a:ext>
              </a:extLst>
            </p:cNvPr>
            <p:cNvSpPr txBox="1"/>
            <p:nvPr/>
          </p:nvSpPr>
          <p:spPr>
            <a:xfrm>
              <a:off x="6940127" y="3779674"/>
              <a:ext cx="1279645" cy="56361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Suggestion 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4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B1B0FC8-87D4-46AC-8A33-8EB40385A2BA}"/>
              </a:ext>
            </a:extLst>
          </p:cNvPr>
          <p:cNvSpPr txBox="1"/>
          <p:nvPr/>
        </p:nvSpPr>
        <p:spPr>
          <a:xfrm>
            <a:off x="242429" y="3480"/>
            <a:ext cx="7099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930257-9C28-4D60-9463-4D83933A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1111476"/>
            <a:ext cx="9840686" cy="574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36CF17-A9CE-4CB3-BE99-B8148E989AF0}"/>
              </a:ext>
            </a:extLst>
          </p:cNvPr>
          <p:cNvSpPr txBox="1"/>
          <p:nvPr/>
        </p:nvSpPr>
        <p:spPr>
          <a:xfrm>
            <a:off x="308691" y="82994"/>
            <a:ext cx="47403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5DD17-11B1-4050-8C3D-6845517A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" y="1098410"/>
            <a:ext cx="12032974" cy="58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9A02F3-FE19-4A49-9EC9-C639246273D8}"/>
              </a:ext>
            </a:extLst>
          </p:cNvPr>
          <p:cNvSpPr txBox="1"/>
          <p:nvPr/>
        </p:nvSpPr>
        <p:spPr>
          <a:xfrm>
            <a:off x="444903" y="221643"/>
            <a:ext cx="5266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67B06-38A0-4082-80CB-D28C4461A9AE}"/>
              </a:ext>
            </a:extLst>
          </p:cNvPr>
          <p:cNvSpPr txBox="1"/>
          <p:nvPr/>
        </p:nvSpPr>
        <p:spPr>
          <a:xfrm>
            <a:off x="1485911" y="1518075"/>
            <a:ext cx="5083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Number: </a:t>
            </a: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18-025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98A81-D596-4240-8D5E-6B4B85C30F8E}"/>
              </a:ext>
            </a:extLst>
          </p:cNvPr>
          <p:cNvSpPr txBox="1"/>
          <p:nvPr/>
        </p:nvSpPr>
        <p:spPr>
          <a:xfrm>
            <a:off x="1485910" y="2262404"/>
            <a:ext cx="6982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Supervisor: </a:t>
            </a: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US" sz="3200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Yashas</a:t>
            </a: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Mallawarachchi</a:t>
            </a:r>
            <a:r>
              <a:rPr lang="en-US" sz="32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17B7E6-4B6D-49B5-A862-B79873C2EB6D}"/>
              </a:ext>
            </a:extLst>
          </p:cNvPr>
          <p:cNvSpPr txBox="1"/>
          <p:nvPr/>
        </p:nvSpPr>
        <p:spPr>
          <a:xfrm>
            <a:off x="1485911" y="2966564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158980-6ED0-4AA5-AE1E-2A581C6D3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03069"/>
              </p:ext>
            </p:extLst>
          </p:nvPr>
        </p:nvGraphicFramePr>
        <p:xfrm>
          <a:off x="1622473" y="4012619"/>
          <a:ext cx="8947054" cy="217716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3527">
                  <a:extLst>
                    <a:ext uri="{9D8B030D-6E8A-4147-A177-3AD203B41FA5}">
                      <a16:colId xmlns:a16="http://schemas.microsoft.com/office/drawing/2014/main" val="844900489"/>
                    </a:ext>
                  </a:extLst>
                </a:gridCol>
                <a:gridCol w="4473527">
                  <a:extLst>
                    <a:ext uri="{9D8B030D-6E8A-4147-A177-3AD203B41FA5}">
                      <a16:colId xmlns:a16="http://schemas.microsoft.com/office/drawing/2014/main" val="115820007"/>
                    </a:ext>
                  </a:extLst>
                </a:gridCol>
              </a:tblGrid>
              <a:tr h="53868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IT15087584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A. R. V. Silva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484812"/>
                  </a:ext>
                </a:extLst>
              </a:tr>
              <a:tr h="5461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IT15035004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D. Y.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Viduranga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03449"/>
                  </a:ext>
                </a:extLst>
              </a:tr>
              <a:tr h="5461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IT15000354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 N.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Mirando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44822"/>
                  </a:ext>
                </a:extLst>
              </a:tr>
              <a:tr h="54616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IT15003942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K. V. N. 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Withanage</a:t>
                      </a:r>
                      <a:endParaRPr lang="en-US" sz="24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71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777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2ED55-3ED5-476D-9F71-04603AD9FA67}"/>
              </a:ext>
            </a:extLst>
          </p:cNvPr>
          <p:cNvSpPr txBox="1"/>
          <p:nvPr/>
        </p:nvSpPr>
        <p:spPr>
          <a:xfrm>
            <a:off x="308691" y="82994"/>
            <a:ext cx="83563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Technologies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3B1D54-0108-4F59-8D46-02CF2C541EAE}"/>
              </a:ext>
            </a:extLst>
          </p:cNvPr>
          <p:cNvSpPr txBox="1"/>
          <p:nvPr/>
        </p:nvSpPr>
        <p:spPr>
          <a:xfrm>
            <a:off x="1092226" y="1190990"/>
            <a:ext cx="1046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Web Technologies (HTML5, CSS, JavaScript, ReactJS)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rgbClr val="008080"/>
                </a:solidFill>
              </a:rPr>
              <a:t>ElasticSearch</a:t>
            </a:r>
            <a:endParaRPr lang="en-US" sz="4000" dirty="0">
              <a:solidFill>
                <a:srgbClr val="00808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7BDA6-7FDB-438E-8CB5-ED400C5DC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313" y="3037669"/>
            <a:ext cx="2988155" cy="1164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25921-A419-4BA0-A1DA-B7CB28B75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05" y="4665084"/>
            <a:ext cx="1788885" cy="1788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2AD89-CE19-4403-AD8D-8FE3D7DF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780" y="3307232"/>
            <a:ext cx="2532935" cy="1788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A4F87-3833-4EE5-AD22-306F02F6B4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t="9710" r="38968" b="38107"/>
          <a:stretch/>
        </p:blipFill>
        <p:spPr>
          <a:xfrm>
            <a:off x="10472549" y="5069115"/>
            <a:ext cx="1720735" cy="1788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F91BBD-EBDA-49B7-A343-12F05178FC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r="22947" b="29947"/>
          <a:stretch/>
        </p:blipFill>
        <p:spPr>
          <a:xfrm>
            <a:off x="6790365" y="5081815"/>
            <a:ext cx="1276929" cy="15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3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2998838" y="2921169"/>
            <a:ext cx="61943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BUSINESS PLAN</a:t>
            </a:r>
          </a:p>
        </p:txBody>
      </p:sp>
    </p:spTree>
    <p:extLst>
      <p:ext uri="{BB962C8B-B14F-4D97-AF65-F5344CB8AC3E}">
        <p14:creationId xmlns:p14="http://schemas.microsoft.com/office/powerpoint/2010/main" val="1149406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FABF64-9A4A-4D90-A9C4-A63BB5874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06" y="2145091"/>
            <a:ext cx="8441988" cy="256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7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C4E444-E5D1-4855-A42B-4AFCD742A900}"/>
              </a:ext>
            </a:extLst>
          </p:cNvPr>
          <p:cNvSpPr txBox="1"/>
          <p:nvPr/>
        </p:nvSpPr>
        <p:spPr>
          <a:xfrm>
            <a:off x="537028" y="609599"/>
            <a:ext cx="89262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Free Trial – 15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Privilege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Social Media 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Advertising Facility for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Improvement on Customer Feedback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145249-E5F0-4043-83E3-319A07122949}"/>
              </a:ext>
            </a:extLst>
          </p:cNvPr>
          <p:cNvGrpSpPr/>
          <p:nvPr/>
        </p:nvGrpSpPr>
        <p:grpSpPr>
          <a:xfrm>
            <a:off x="1528572" y="3779698"/>
            <a:ext cx="9134856" cy="3044952"/>
            <a:chOff x="1955219" y="3779698"/>
            <a:chExt cx="9134856" cy="304495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80EA7B-A592-4E61-9FC2-C4157DA16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219" y="3779698"/>
              <a:ext cx="3044952" cy="30449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F24377-A343-44E8-924C-F3ADEEA74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0171" y="3779698"/>
              <a:ext cx="3044952" cy="304495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CB610E-BF8B-4A88-909B-FCDBE7DFA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5123" y="3779698"/>
              <a:ext cx="3044952" cy="304495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6DBAF-8680-45CE-9FB8-8038D47BC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66" y="372155"/>
            <a:ext cx="23717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89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48AAD2-2C1C-4081-8772-CF571C696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99786"/>
              </p:ext>
            </p:extLst>
          </p:nvPr>
        </p:nvGraphicFramePr>
        <p:xfrm>
          <a:off x="406400" y="618671"/>
          <a:ext cx="11379200" cy="5620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2072897728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701718397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30762083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900939931"/>
                    </a:ext>
                  </a:extLst>
                </a:gridCol>
              </a:tblGrid>
              <a:tr h="95915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Bronze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Silver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Gold</a:t>
                      </a:r>
                    </a:p>
                  </a:txBody>
                  <a:tcPr anchor="ctr">
                    <a:solidFill>
                      <a:srgbClr val="0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273377"/>
                  </a:ext>
                </a:extLst>
              </a:tr>
              <a:tr h="959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Advertisement Free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425679"/>
                  </a:ext>
                </a:extLst>
              </a:tr>
              <a:tr h="959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posts to monitor simultaneously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70127"/>
                  </a:ext>
                </a:extLst>
              </a:tr>
              <a:tr h="959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accounts to be monitored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943161"/>
                  </a:ext>
                </a:extLst>
              </a:tr>
              <a:tr h="95915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no. of days a post to be monitored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anchor="ctr">
                    <a:solidFill>
                      <a:srgbClr val="66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31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62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D5D74-1C24-4A4B-BF08-F7C26926492D}"/>
              </a:ext>
            </a:extLst>
          </p:cNvPr>
          <p:cNvSpPr txBox="1"/>
          <p:nvPr/>
        </p:nvSpPr>
        <p:spPr>
          <a:xfrm>
            <a:off x="190682" y="137402"/>
            <a:ext cx="62536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1F107-4BC7-4D4B-B624-D8CFBB451FB4}"/>
              </a:ext>
            </a:extLst>
          </p:cNvPr>
          <p:cNvSpPr txBox="1"/>
          <p:nvPr/>
        </p:nvSpPr>
        <p:spPr>
          <a:xfrm>
            <a:off x="696687" y="1553029"/>
            <a:ext cx="1097280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People who market their products through Social Media.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8080"/>
                </a:solidFill>
              </a:rPr>
              <a:t>Enterprise level marketing companies which conducting other business organizations’ advertisement campaigns </a:t>
            </a:r>
          </a:p>
        </p:txBody>
      </p:sp>
    </p:spTree>
    <p:extLst>
      <p:ext uri="{BB962C8B-B14F-4D97-AF65-F5344CB8AC3E}">
        <p14:creationId xmlns:p14="http://schemas.microsoft.com/office/powerpoint/2010/main" val="414985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1AE8-E9D8-4301-8F22-D8470F1C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60" y="219283"/>
            <a:ext cx="10967357" cy="1325563"/>
          </a:xfrm>
        </p:spPr>
        <p:txBody>
          <a:bodyPr/>
          <a:lstStyle/>
          <a:p>
            <a:r>
              <a:rPr lang="en-US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Achieving Marketing Performance Successfully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21FA0D-ACA3-4EB2-877F-87A2D5C15D9A}"/>
              </a:ext>
            </a:extLst>
          </p:cNvPr>
          <p:cNvGrpSpPr/>
          <p:nvPr/>
        </p:nvGrpSpPr>
        <p:grpSpPr>
          <a:xfrm>
            <a:off x="1697191" y="1514061"/>
            <a:ext cx="8797619" cy="4978814"/>
            <a:chOff x="522514" y="1514061"/>
            <a:chExt cx="8797619" cy="497881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3AE230-D940-46E3-BA19-FD1B96FCA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514" y="6474720"/>
              <a:ext cx="8797619" cy="18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FC558D-7D67-4087-93FF-6C233714A781}"/>
                </a:ext>
              </a:extLst>
            </p:cNvPr>
            <p:cNvSpPr/>
            <p:nvPr/>
          </p:nvSpPr>
          <p:spPr>
            <a:xfrm>
              <a:off x="5152420" y="3251073"/>
              <a:ext cx="1332854" cy="3223647"/>
            </a:xfrm>
            <a:prstGeom prst="rect">
              <a:avLst/>
            </a:prstGeom>
            <a:gradFill flip="none" rotWithShape="1">
              <a:gsLst>
                <a:gs pos="0">
                  <a:srgbClr val="7030A0">
                    <a:tint val="66000"/>
                    <a:satMod val="160000"/>
                  </a:srgbClr>
                </a:gs>
                <a:gs pos="50000">
                  <a:srgbClr val="7030A0">
                    <a:tint val="44500"/>
                    <a:satMod val="160000"/>
                  </a:srgbClr>
                </a:gs>
                <a:gs pos="100000">
                  <a:srgbClr val="7030A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E1DA66-4989-4F55-8B49-73B612DA7245}"/>
                </a:ext>
              </a:extLst>
            </p:cNvPr>
            <p:cNvSpPr/>
            <p:nvPr/>
          </p:nvSpPr>
          <p:spPr>
            <a:xfrm>
              <a:off x="7232976" y="2352171"/>
              <a:ext cx="1332854" cy="4122549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9" name="TextBox 26">
              <a:extLst>
                <a:ext uri="{FF2B5EF4-FFF2-40B4-BE49-F238E27FC236}">
                  <a16:creationId xmlns:a16="http://schemas.microsoft.com/office/drawing/2014/main" id="{3C4A654D-1F20-4C25-9569-593ED2A5F77F}"/>
                </a:ext>
              </a:extLst>
            </p:cNvPr>
            <p:cNvSpPr txBox="1"/>
            <p:nvPr/>
          </p:nvSpPr>
          <p:spPr>
            <a:xfrm>
              <a:off x="5162126" y="2552236"/>
              <a:ext cx="1328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atin typeface="+mj-lt"/>
                </a:rPr>
                <a:t>Increased Sales</a:t>
              </a: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11430C1E-657D-44F3-B3C6-65940B01F556}"/>
                </a:ext>
              </a:extLst>
            </p:cNvPr>
            <p:cNvSpPr txBox="1"/>
            <p:nvPr/>
          </p:nvSpPr>
          <p:spPr>
            <a:xfrm>
              <a:off x="7236759" y="1630446"/>
              <a:ext cx="1328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atin typeface="+mj-lt"/>
                </a:rPr>
                <a:t>Increased Revenue</a:t>
              </a:r>
            </a:p>
          </p:txBody>
        </p:sp>
        <p:sp>
          <p:nvSpPr>
            <p:cNvPr id="11" name="Right Arrow 19">
              <a:extLst>
                <a:ext uri="{FF2B5EF4-FFF2-40B4-BE49-F238E27FC236}">
                  <a16:creationId xmlns:a16="http://schemas.microsoft.com/office/drawing/2014/main" id="{4125125F-2403-4FC0-9247-EF37DFE5AD5E}"/>
                </a:ext>
              </a:extLst>
            </p:cNvPr>
            <p:cNvSpPr/>
            <p:nvPr/>
          </p:nvSpPr>
          <p:spPr>
            <a:xfrm>
              <a:off x="6646782" y="4722292"/>
              <a:ext cx="424686" cy="745038"/>
            </a:xfrm>
            <a:prstGeom prst="rightArrow">
              <a:avLst/>
            </a:prstGeom>
            <a:solidFill>
              <a:srgbClr val="FFDA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Up Arrow 20">
              <a:extLst>
                <a:ext uri="{FF2B5EF4-FFF2-40B4-BE49-F238E27FC236}">
                  <a16:creationId xmlns:a16="http://schemas.microsoft.com/office/drawing/2014/main" id="{281471F6-3941-42F9-8FB2-D9EF546E237C}"/>
                </a:ext>
              </a:extLst>
            </p:cNvPr>
            <p:cNvSpPr/>
            <p:nvPr/>
          </p:nvSpPr>
          <p:spPr>
            <a:xfrm>
              <a:off x="6503264" y="2483867"/>
              <a:ext cx="431433" cy="968334"/>
            </a:xfrm>
            <a:prstGeom prst="upArrow">
              <a:avLst/>
            </a:prstGeom>
            <a:gradFill flip="none" rotWithShape="1">
              <a:gsLst>
                <a:gs pos="0">
                  <a:srgbClr val="BE2A02">
                    <a:tint val="66000"/>
                    <a:satMod val="160000"/>
                  </a:srgbClr>
                </a:gs>
                <a:gs pos="50000">
                  <a:srgbClr val="BE2A02">
                    <a:tint val="44500"/>
                    <a:satMod val="160000"/>
                  </a:srgbClr>
                </a:gs>
                <a:gs pos="100000">
                  <a:srgbClr val="BE2A02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Up Arrow 21">
              <a:extLst>
                <a:ext uri="{FF2B5EF4-FFF2-40B4-BE49-F238E27FC236}">
                  <a16:creationId xmlns:a16="http://schemas.microsoft.com/office/drawing/2014/main" id="{895B1C13-DEF6-434D-BEBF-BBCFBE9DD282}"/>
                </a:ext>
              </a:extLst>
            </p:cNvPr>
            <p:cNvSpPr/>
            <p:nvPr/>
          </p:nvSpPr>
          <p:spPr>
            <a:xfrm>
              <a:off x="8565661" y="1514061"/>
              <a:ext cx="431433" cy="968334"/>
            </a:xfrm>
            <a:prstGeom prst="upArrow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CBF070-CA98-4707-A0B4-2734D301731D}"/>
                </a:ext>
              </a:extLst>
            </p:cNvPr>
            <p:cNvSpPr/>
            <p:nvPr/>
          </p:nvSpPr>
          <p:spPr>
            <a:xfrm>
              <a:off x="3056251" y="3729118"/>
              <a:ext cx="1332854" cy="2753351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ight Arrow 23">
              <a:extLst>
                <a:ext uri="{FF2B5EF4-FFF2-40B4-BE49-F238E27FC236}">
                  <a16:creationId xmlns:a16="http://schemas.microsoft.com/office/drawing/2014/main" id="{097CAB41-2FC7-4547-BACF-B66BA20CF0B4}"/>
                </a:ext>
              </a:extLst>
            </p:cNvPr>
            <p:cNvSpPr/>
            <p:nvPr/>
          </p:nvSpPr>
          <p:spPr>
            <a:xfrm>
              <a:off x="4566226" y="4722292"/>
              <a:ext cx="424686" cy="745038"/>
            </a:xfrm>
            <a:prstGeom prst="rightArrow">
              <a:avLst/>
            </a:prstGeom>
            <a:solidFill>
              <a:srgbClr val="FFDA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Up Arrow 24">
              <a:extLst>
                <a:ext uri="{FF2B5EF4-FFF2-40B4-BE49-F238E27FC236}">
                  <a16:creationId xmlns:a16="http://schemas.microsoft.com/office/drawing/2014/main" id="{30BAE33D-5028-457C-8F30-5A91EF45E907}"/>
                </a:ext>
              </a:extLst>
            </p:cNvPr>
            <p:cNvSpPr/>
            <p:nvPr/>
          </p:nvSpPr>
          <p:spPr>
            <a:xfrm>
              <a:off x="4422429" y="3051492"/>
              <a:ext cx="431433" cy="968334"/>
            </a:xfrm>
            <a:prstGeom prst="upArrow">
              <a:avLst/>
            </a:prstGeom>
            <a:gradFill flip="none" rotWithShape="1">
              <a:gsLst>
                <a:gs pos="0">
                  <a:srgbClr val="BE2A02">
                    <a:tint val="66000"/>
                    <a:satMod val="160000"/>
                  </a:srgbClr>
                </a:gs>
                <a:gs pos="50000">
                  <a:srgbClr val="BE2A02">
                    <a:tint val="44500"/>
                    <a:satMod val="160000"/>
                  </a:srgbClr>
                </a:gs>
                <a:gs pos="100000">
                  <a:srgbClr val="BE2A02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0633417-FE4B-4D3C-8F9C-3E36BD5230CA}"/>
                </a:ext>
              </a:extLst>
            </p:cNvPr>
            <p:cNvSpPr txBox="1"/>
            <p:nvPr/>
          </p:nvSpPr>
          <p:spPr>
            <a:xfrm>
              <a:off x="655391" y="3675388"/>
              <a:ext cx="17644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atin typeface="+mj-lt"/>
                </a:rPr>
                <a:t>Increased Customer Understanding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69B8F5-7258-4CC1-B62A-884680A282FC}"/>
                </a:ext>
              </a:extLst>
            </p:cNvPr>
            <p:cNvSpPr/>
            <p:nvPr/>
          </p:nvSpPr>
          <p:spPr>
            <a:xfrm>
              <a:off x="1038332" y="4740447"/>
              <a:ext cx="1332854" cy="175242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0">
                  <a:schemeClr val="accent6">
                    <a:lumMod val="45000"/>
                    <a:lumOff val="55000"/>
                  </a:schemeClr>
                </a:gs>
                <a:gs pos="77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ight Arrow 23">
              <a:extLst>
                <a:ext uri="{FF2B5EF4-FFF2-40B4-BE49-F238E27FC236}">
                  <a16:creationId xmlns:a16="http://schemas.microsoft.com/office/drawing/2014/main" id="{24660818-2B83-4606-BFCA-9E6C52AE346C}"/>
                </a:ext>
              </a:extLst>
            </p:cNvPr>
            <p:cNvSpPr/>
            <p:nvPr/>
          </p:nvSpPr>
          <p:spPr>
            <a:xfrm>
              <a:off x="2521980" y="4914335"/>
              <a:ext cx="424686" cy="745038"/>
            </a:xfrm>
            <a:prstGeom prst="rightArrow">
              <a:avLst/>
            </a:prstGeom>
            <a:solidFill>
              <a:srgbClr val="FFDA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Up Arrow 24">
              <a:extLst>
                <a:ext uri="{FF2B5EF4-FFF2-40B4-BE49-F238E27FC236}">
                  <a16:creationId xmlns:a16="http://schemas.microsoft.com/office/drawing/2014/main" id="{7C8F8BA6-C886-4054-8F43-598DDF7A83B4}"/>
                </a:ext>
              </a:extLst>
            </p:cNvPr>
            <p:cNvSpPr/>
            <p:nvPr/>
          </p:nvSpPr>
          <p:spPr>
            <a:xfrm>
              <a:off x="2381252" y="3729118"/>
              <a:ext cx="431433" cy="968334"/>
            </a:xfrm>
            <a:prstGeom prst="upArrow">
              <a:avLst/>
            </a:prstGeom>
            <a:gradFill flip="none" rotWithShape="1">
              <a:gsLst>
                <a:gs pos="0">
                  <a:srgbClr val="BE2A02">
                    <a:tint val="66000"/>
                    <a:satMod val="160000"/>
                  </a:srgbClr>
                </a:gs>
                <a:gs pos="50000">
                  <a:srgbClr val="BE2A02">
                    <a:tint val="44500"/>
                    <a:satMod val="160000"/>
                  </a:srgbClr>
                </a:gs>
                <a:gs pos="100000">
                  <a:srgbClr val="BE2A02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003260A0-C767-4713-AB2E-01E2056B82DB}"/>
                </a:ext>
              </a:extLst>
            </p:cNvPr>
            <p:cNvSpPr txBox="1"/>
            <p:nvPr/>
          </p:nvSpPr>
          <p:spPr>
            <a:xfrm>
              <a:off x="2881752" y="2743241"/>
              <a:ext cx="16818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latin typeface="+mj-lt"/>
                </a:rPr>
                <a:t>Increased  Customer Satisfaction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7004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4100903" y="2921169"/>
            <a:ext cx="39901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419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558800" y="1692538"/>
            <a:ext cx="11074400" cy="403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dirty="0">
                <a:solidFill>
                  <a:srgbClr val="008080"/>
                </a:solidFill>
                <a:cs typeface="Times New Roman" panose="02020603050405020304" pitchFamily="18" charset="0"/>
              </a:rPr>
              <a:t>Less time consuming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Providing effective services</a:t>
            </a:r>
            <a:endParaRPr lang="en-US" sz="4400" dirty="0">
              <a:solidFill>
                <a:srgbClr val="008080"/>
              </a:solidFill>
              <a:cs typeface="Times New Roman" panose="02020603050405020304" pitchFamily="18" charset="0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Increase relationship between their customer and business group</a:t>
            </a:r>
            <a:endParaRPr kumimoji="0" lang="en-US" sz="4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F6A428-CB0E-4305-A192-951781B6D239}"/>
              </a:ext>
            </a:extLst>
          </p:cNvPr>
          <p:cNvSpPr txBox="1"/>
          <p:nvPr/>
        </p:nvSpPr>
        <p:spPr>
          <a:xfrm>
            <a:off x="391885" y="290285"/>
            <a:ext cx="69233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Benefits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2C829-D295-4695-8CBA-2668DB72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60" y="510455"/>
            <a:ext cx="3835387" cy="25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7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0D90-0971-485D-824B-C9DF0BD40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4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CF7D-A2E1-4FC0-B094-408A328CC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116" y="1151392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008080"/>
                </a:solidFill>
              </a:rPr>
              <a:t>Clear understanding about customer requirements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008080"/>
                </a:solidFill>
              </a:rPr>
              <a:t>Receiving instant responses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rgbClr val="008080"/>
                </a:solidFill>
              </a:rPr>
              <a:t>Receiving improved products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4DAA4-79B6-457A-B650-C1F280732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4029" r="5292" b="15660"/>
          <a:stretch/>
        </p:blipFill>
        <p:spPr>
          <a:xfrm>
            <a:off x="6611254" y="4852352"/>
            <a:ext cx="5551715" cy="200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8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AE9F07-8EAC-4761-B952-3E310441D7F8}"/>
              </a:ext>
            </a:extLst>
          </p:cNvPr>
          <p:cNvSpPr txBox="1"/>
          <p:nvPr/>
        </p:nvSpPr>
        <p:spPr>
          <a:xfrm>
            <a:off x="2846363" y="2921169"/>
            <a:ext cx="6499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17393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486A6-B8FB-4F3A-AFC1-20DA154EA306}"/>
              </a:ext>
            </a:extLst>
          </p:cNvPr>
          <p:cNvSpPr txBox="1"/>
          <p:nvPr/>
        </p:nvSpPr>
        <p:spPr>
          <a:xfrm>
            <a:off x="5217887" y="562818"/>
            <a:ext cx="17562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8080"/>
                </a:solidFill>
              </a:rPr>
              <a:t>with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E89D8-C290-405B-A119-1E5EBE824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06" y="2145091"/>
            <a:ext cx="8441988" cy="2567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992CE-0767-4D96-905C-50D22757D093}"/>
              </a:ext>
            </a:extLst>
          </p:cNvPr>
          <p:cNvSpPr txBox="1"/>
          <p:nvPr/>
        </p:nvSpPr>
        <p:spPr>
          <a:xfrm>
            <a:off x="2801258" y="5187186"/>
            <a:ext cx="65894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8080"/>
                </a:solidFill>
              </a:rPr>
              <a:t>Your time is saved!</a:t>
            </a:r>
          </a:p>
        </p:txBody>
      </p:sp>
    </p:spTree>
    <p:extLst>
      <p:ext uri="{BB962C8B-B14F-4D97-AF65-F5344CB8AC3E}">
        <p14:creationId xmlns:p14="http://schemas.microsoft.com/office/powerpoint/2010/main" val="22404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A422A0-3898-438E-B823-FFE042E321E3}"/>
              </a:ext>
            </a:extLst>
          </p:cNvPr>
          <p:cNvSpPr/>
          <p:nvPr/>
        </p:nvSpPr>
        <p:spPr>
          <a:xfrm>
            <a:off x="3527669" y="2921169"/>
            <a:ext cx="51366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78551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121" y="517056"/>
            <a:ext cx="9144000" cy="1131440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61" y="2380107"/>
            <a:ext cx="6756554" cy="1520476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567447" y="4255326"/>
            <a:ext cx="4741666" cy="108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9" name="Picture 4" descr="  \displaystyle \mathrm{idf}(t) = \log{\frac{\left|D\right|}{1+\left|\{d : t \in d\}\right|}}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32" y="4788599"/>
            <a:ext cx="3889421" cy="86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  M_{|D| \times F} =   \begin{bmatrix}   0 &amp; 1 &amp; 1 &amp; 1\\   0 &amp; 2 &amp; 1 &amp; 0   \end{bmatrix}  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121" y="4950898"/>
            <a:ext cx="2996485" cy="7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6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357315" cy="1128824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two 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28" y="2160833"/>
            <a:ext cx="668326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28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Key Performance 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600200"/>
            <a:ext cx="8763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Also known as “KPIs”</a:t>
            </a:r>
          </a:p>
          <a:p>
            <a:r>
              <a:rPr lang="en-US" dirty="0" err="1"/>
              <a:t>Avinash</a:t>
            </a:r>
            <a:r>
              <a:rPr lang="en-US" dirty="0"/>
              <a:t> Kaushik’s  3 major social media metrics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Conversation Rate    -  No. of Comments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Amplification Rate   -   No. of Shares in Facebook 				   	   / No. of Retweets Per 					              Tweet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Applause Rate          -    No. of Likes in 						               Facebook / No. of     					               favorite clicks per post</a:t>
            </a:r>
          </a:p>
        </p:txBody>
      </p:sp>
    </p:spTree>
    <p:extLst>
      <p:ext uri="{BB962C8B-B14F-4D97-AF65-F5344CB8AC3E}">
        <p14:creationId xmlns:p14="http://schemas.microsoft.com/office/powerpoint/2010/main" val="1215759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Gathered, So what is next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 Score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kushali\Downloads\4 th Year\CDAP\CDAP - Kushali\Documents\Project Proposal\Project proposal presentation\Screenshot (55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286000"/>
            <a:ext cx="8001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kushali\Downloads\4 th Year\CDAP\CDAP - Kushali\Documents\Project Proposal\Project proposal presentation\Facebook-com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4191000"/>
            <a:ext cx="2894357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kushali\Downloads\4 th Year\CDAP\CDAP - Kushali\Documents\Project Proposal\Project proposal presentation\downl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35" y="4769573"/>
            <a:ext cx="2193132" cy="86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kushali\Downloads\4 th Year\CDAP\CDAP - Kushali\Documents\Project Proposal\Project proposal presentation\ht_facebook_old_new_like_button_ll_131106_33x16_9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4191000"/>
            <a:ext cx="1523999" cy="188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52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792AAE-99A7-4125-8C75-AE9507C08CC3}"/>
              </a:ext>
            </a:extLst>
          </p:cNvPr>
          <p:cNvSpPr txBox="1"/>
          <p:nvPr/>
        </p:nvSpPr>
        <p:spPr>
          <a:xfrm>
            <a:off x="480968" y="149965"/>
            <a:ext cx="48586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3CB5C-8FCF-434A-9B30-5DA94BC45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97" y="1895788"/>
            <a:ext cx="2531165" cy="253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060D10-6A5C-4AFB-A8DC-9A990E8A9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594" y="3696629"/>
            <a:ext cx="2605503" cy="2605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988EF-3409-40BE-BF91-D0A2A5044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787" y="2229391"/>
            <a:ext cx="1258855" cy="1258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85190-FB19-4992-9031-F3BD53207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38" y="4916557"/>
            <a:ext cx="1212076" cy="12120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E5530-41B1-4F83-9D05-0C393A62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02" y="4382468"/>
            <a:ext cx="1110210" cy="1110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53CE9-E93C-418F-BFC5-B319FD414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99" y="1573493"/>
            <a:ext cx="1740444" cy="1740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2D19CB-5864-4AF4-BE01-931E02AD7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55" y="1365322"/>
            <a:ext cx="1206006" cy="1206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A77D99-EDA7-451C-AD78-C15EBEB205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14" y="5525630"/>
            <a:ext cx="1206006" cy="12060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E8B075-85A7-4475-B7E7-B93CEA8DEC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32" y="3104035"/>
            <a:ext cx="1261330" cy="1261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6CB97E-CB81-459A-93C7-94AFEA4647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23" y="4999380"/>
            <a:ext cx="1206006" cy="1206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227D28-78C1-46F8-8FDD-E9097966E3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61" y="2959638"/>
            <a:ext cx="1437730" cy="14377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32CD961-6873-4131-9EAE-A1AB07B3A0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1" y="4640314"/>
            <a:ext cx="1440447" cy="144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507CE0-8547-49EE-A7FC-7E61B29622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656" y="1554258"/>
            <a:ext cx="1107996" cy="11079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A58B1D-00D0-4AEC-9FF1-6CED60132C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61" y="617352"/>
            <a:ext cx="1258855" cy="12588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0A0D6CF-78D0-459A-938A-7EE540C2B5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0" y="3465703"/>
            <a:ext cx="2225097" cy="15734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34A991-7FA8-4B83-871A-FEF13199A7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660" y="1852463"/>
            <a:ext cx="1437730" cy="143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7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5CD29F-EBDF-4A88-B984-2879F1FB1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49" y="323556"/>
            <a:ext cx="11594502" cy="5134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DCA47B-2451-4832-95FC-E89D5F7FFE10}"/>
              </a:ext>
            </a:extLst>
          </p:cNvPr>
          <p:cNvSpPr txBox="1"/>
          <p:nvPr/>
        </p:nvSpPr>
        <p:spPr>
          <a:xfrm>
            <a:off x="2761957" y="6165112"/>
            <a:ext cx="66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http://stgtricks.net/best-social-media-platforms-for-business-2018/</a:t>
            </a:r>
          </a:p>
        </p:txBody>
      </p:sp>
    </p:spTree>
    <p:extLst>
      <p:ext uri="{BB962C8B-B14F-4D97-AF65-F5344CB8AC3E}">
        <p14:creationId xmlns:p14="http://schemas.microsoft.com/office/powerpoint/2010/main" val="67607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6F373-D54C-4D9A-B414-42E1891D0CA2}"/>
              </a:ext>
            </a:extLst>
          </p:cNvPr>
          <p:cNvSpPr txBox="1"/>
          <p:nvPr/>
        </p:nvSpPr>
        <p:spPr>
          <a:xfrm>
            <a:off x="279010" y="1166843"/>
            <a:ext cx="116339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Gill Sans Ultra Bold Condensed" panose="020B0A06020104020203" pitchFamily="34" charset="0"/>
              </a:rPr>
              <a:t>As a customer centric marketer, you need to understand your customers’ buying wants and needs</a:t>
            </a:r>
            <a:endParaRPr lang="en-US" sz="7200" dirty="0">
              <a:latin typeface="Gill Sans Ultra Bold Condensed" panose="020B0A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53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2ABA49-444C-4C67-B0C4-855F3A4964B6}"/>
              </a:ext>
            </a:extLst>
          </p:cNvPr>
          <p:cNvSpPr txBox="1"/>
          <p:nvPr/>
        </p:nvSpPr>
        <p:spPr>
          <a:xfrm>
            <a:off x="1814146" y="2921169"/>
            <a:ext cx="8563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58444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C32C4-58AC-4087-A643-5F6EA6521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9" t="11594" r="24354" b="7485"/>
          <a:stretch/>
        </p:blipFill>
        <p:spPr>
          <a:xfrm>
            <a:off x="587206" y="1944914"/>
            <a:ext cx="2481944" cy="4717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0333B-ED5F-429A-ADDE-A70132F04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28" y="2801767"/>
            <a:ext cx="2018003" cy="1765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3A429A-AF9B-4464-AF97-A3EBF9F03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461" y="174171"/>
            <a:ext cx="2969078" cy="296907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A276C5-99EE-4BC9-B89D-43D9EA359937}"/>
              </a:ext>
            </a:extLst>
          </p:cNvPr>
          <p:cNvGrpSpPr/>
          <p:nvPr/>
        </p:nvGrpSpPr>
        <p:grpSpPr>
          <a:xfrm>
            <a:off x="5630805" y="5397273"/>
            <a:ext cx="4733017" cy="1163185"/>
            <a:chOff x="2045154" y="1057501"/>
            <a:chExt cx="6371409" cy="15716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2FB640-177A-4B8E-9804-9BAAD4C6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154" y="1057501"/>
              <a:ext cx="5600700" cy="15716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AF150F-82EF-4F26-ACFC-FD76F23B4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854" y="1201056"/>
              <a:ext cx="770709" cy="1284515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4354B0-C160-4077-8C3A-D7545B6FE424}"/>
              </a:ext>
            </a:extLst>
          </p:cNvPr>
          <p:cNvCxnSpPr>
            <a:cxnSpLocks/>
          </p:cNvCxnSpPr>
          <p:nvPr/>
        </p:nvCxnSpPr>
        <p:spPr>
          <a:xfrm flipV="1">
            <a:off x="3179981" y="2487845"/>
            <a:ext cx="1684475" cy="178241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EA426D-FA01-40DC-A7E7-5E180EEB0F7B}"/>
              </a:ext>
            </a:extLst>
          </p:cNvPr>
          <p:cNvCxnSpPr>
            <a:cxnSpLocks/>
          </p:cNvCxnSpPr>
          <p:nvPr/>
        </p:nvCxnSpPr>
        <p:spPr>
          <a:xfrm flipV="1">
            <a:off x="3323771" y="3929175"/>
            <a:ext cx="4934858" cy="889569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53210B-BA1E-4A6F-8C69-8C7DA5B68CBB}"/>
              </a:ext>
            </a:extLst>
          </p:cNvPr>
          <p:cNvCxnSpPr>
            <a:cxnSpLocks/>
          </p:cNvCxnSpPr>
          <p:nvPr/>
        </p:nvCxnSpPr>
        <p:spPr>
          <a:xfrm>
            <a:off x="3397019" y="5517636"/>
            <a:ext cx="2089381" cy="461229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862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422</Words>
  <Application>Microsoft Office PowerPoint</Application>
  <PresentationFormat>Widescreen</PresentationFormat>
  <Paragraphs>113</Paragraphs>
  <Slides>45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Arial Rounded MT Bold</vt:lpstr>
      <vt:lpstr>Calibri</vt:lpstr>
      <vt:lpstr>Calibri Light</vt:lpstr>
      <vt:lpstr>Gill Sans Ultra Bold Condensed</vt:lpstr>
      <vt:lpstr>Times New Roman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Achieving Marketing Performance Successfully</vt:lpstr>
      <vt:lpstr>PowerPoint Presentation</vt:lpstr>
      <vt:lpstr>PowerPoint Presentation</vt:lpstr>
      <vt:lpstr>Customer Benefits</vt:lpstr>
      <vt:lpstr>PowerPoint Presentation</vt:lpstr>
      <vt:lpstr>PowerPoint Presentation</vt:lpstr>
      <vt:lpstr>TF-IDF</vt:lpstr>
      <vt:lpstr>Similarity between two vectors</vt:lpstr>
      <vt:lpstr>Social Key Performance Indicators</vt:lpstr>
      <vt:lpstr>Data is Gathered, So what is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sfnksfjksdjfkjs</dc:title>
  <dc:creator>HiNaMi</dc:creator>
  <cp:lastModifiedBy>HiNaMi</cp:lastModifiedBy>
  <cp:revision>71</cp:revision>
  <dcterms:created xsi:type="dcterms:W3CDTF">2018-04-22T04:35:46Z</dcterms:created>
  <dcterms:modified xsi:type="dcterms:W3CDTF">2018-04-24T06:00:11Z</dcterms:modified>
</cp:coreProperties>
</file>